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7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347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Vidhani" userId="a567152c7f1e2eea" providerId="LiveId" clId="{E8F944FF-B363-4884-82F4-E3F7459D2566}"/>
    <pc:docChg chg="custSel modSld">
      <pc:chgData name="Monika Vidhani" userId="a567152c7f1e2eea" providerId="LiveId" clId="{E8F944FF-B363-4884-82F4-E3F7459D2566}" dt="2022-08-07T18:23:44.478" v="366" actId="20577"/>
      <pc:docMkLst>
        <pc:docMk/>
      </pc:docMkLst>
      <pc:sldChg chg="modSp mod">
        <pc:chgData name="Monika Vidhani" userId="a567152c7f1e2eea" providerId="LiveId" clId="{E8F944FF-B363-4884-82F4-E3F7459D2566}" dt="2022-08-07T08:27:35.856" v="60" actId="20577"/>
        <pc:sldMkLst>
          <pc:docMk/>
          <pc:sldMk cId="1307440379" sldId="273"/>
        </pc:sldMkLst>
        <pc:spChg chg="mod">
          <ac:chgData name="Monika Vidhani" userId="a567152c7f1e2eea" providerId="LiveId" clId="{E8F944FF-B363-4884-82F4-E3F7459D2566}" dt="2022-08-07T08:27:20.090" v="22" actId="14100"/>
          <ac:spMkLst>
            <pc:docMk/>
            <pc:sldMk cId="1307440379" sldId="273"/>
            <ac:spMk id="4" creationId="{00000000-0000-0000-0000-000000000000}"/>
          </ac:spMkLst>
        </pc:spChg>
        <pc:spChg chg="mod">
          <ac:chgData name="Monika Vidhani" userId="a567152c7f1e2eea" providerId="LiveId" clId="{E8F944FF-B363-4884-82F4-E3F7459D2566}" dt="2022-08-07T08:27:35.856" v="60" actId="20577"/>
          <ac:spMkLst>
            <pc:docMk/>
            <pc:sldMk cId="1307440379" sldId="273"/>
            <ac:spMk id="6" creationId="{00000000-0000-0000-0000-000000000000}"/>
          </ac:spMkLst>
        </pc:spChg>
      </pc:sldChg>
      <pc:sldChg chg="modSp mod">
        <pc:chgData name="Monika Vidhani" userId="a567152c7f1e2eea" providerId="LiveId" clId="{E8F944FF-B363-4884-82F4-E3F7459D2566}" dt="2022-08-07T18:23:44.478" v="366" actId="20577"/>
        <pc:sldMkLst>
          <pc:docMk/>
          <pc:sldMk cId="2287409291" sldId="277"/>
        </pc:sldMkLst>
        <pc:spChg chg="mod">
          <ac:chgData name="Monika Vidhani" userId="a567152c7f1e2eea" providerId="LiveId" clId="{E8F944FF-B363-4884-82F4-E3F7459D2566}" dt="2022-08-07T18:23:44.478" v="366" actId="20577"/>
          <ac:spMkLst>
            <pc:docMk/>
            <pc:sldMk cId="2287409291" sldId="27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07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47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902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12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2494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86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24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02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07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07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FC36F-F583-4D83-BC99-10478C41661D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6A6B-2274-49D8-8964-C7C1479FB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4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707821"/>
            <a:ext cx="76635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TITLE OF THE TOPIC – TOOTH NOMENCLATURE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846364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Resorption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 is defined as “a condition associated with either a physiologic or a pathologic process resulting in the loss of dentin,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cementum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bone.” If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occurs, it is often because of some pathological process, although deciduous tooth roots undergo physiological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order to be shed.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Localized Nonhereditary Enamel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Hypoplasia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Refers to the localized defects in the crown of the portion tooth caused by to injury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ameloblasts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during the enamel matrix formation stage.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These lesions may appear as isolated pits or widespread linear defects, depressions or loss of a part of the enamel.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Injury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ameloblasts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may be caused by: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Traumatic intrusion of deciduous teeth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Fluorosis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Exanthematous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diseases 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Deficiency of vitamins A, C or D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Hypocalcemia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000" b="1" dirty="0"/>
              <a:t> 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Localized Nonhereditary Enamel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Hypocalcification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Refers to localized defects in the crown of a tooth due to injury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ameloblasts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during the mineralization stage.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 these defects, the enamel is normal in structure but its mineralization is defective. 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color of lesion varies from chalky to yellow, brown, dark brown or grayish.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065610"/>
            <a:ext cx="8545286" cy="1097926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71F16A-9CD4-1B75-8BC2-92DEBF62CFD8}"/>
              </a:ext>
            </a:extLst>
          </p:cNvPr>
          <p:cNvSpPr txBox="1"/>
          <p:nvPr/>
        </p:nvSpPr>
        <p:spPr>
          <a:xfrm>
            <a:off x="914400" y="3048000"/>
            <a:ext cx="457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are different tooth notations for identifying specific tooth.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three most commons systems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the “FDI World Dental Federation” notation,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“Universal” system and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“Zsigmondy-Palmer” system.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FDI system is used worldwide and the universal is used predominantly in the USA.</a:t>
            </a:r>
          </a:p>
        </p:txBody>
      </p:sp>
    </p:spTree>
    <p:extLst>
      <p:ext uri="{BB962C8B-B14F-4D97-AF65-F5344CB8AC3E}">
        <p14:creationId xmlns:p14="http://schemas.microsoft.com/office/powerpoint/2010/main" xmlns="" val="55692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514" y="3034393"/>
            <a:ext cx="692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Zsigmondy Palmer system.</a:t>
            </a:r>
          </a:p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Universal tooth nomenclature.</a:t>
            </a:r>
          </a:p>
          <a:p>
            <a:pPr marL="342900" indent="-342900" defTabSz="6858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Short note on FDI system of tooth nomenclature.</a:t>
            </a:r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16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78D7D8-00F4-1D1B-456B-9A469905FA04}"/>
              </a:ext>
            </a:extLst>
          </p:cNvPr>
          <p:cNvSpPr txBox="1"/>
          <p:nvPr/>
        </p:nvSpPr>
        <p:spPr>
          <a:xfrm>
            <a:off x="914400" y="25908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Wheeler’s Dental Anatomy, Physiology and Occlusion- 10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1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4427765"/>
            <a:ext cx="8123465" cy="10611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en-US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3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78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1229" y="1314453"/>
            <a:ext cx="6945086" cy="8273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315331"/>
              </p:ext>
            </p:extLst>
          </p:nvPr>
        </p:nvGraphicFramePr>
        <p:xfrm>
          <a:off x="533401" y="2816678"/>
          <a:ext cx="7674428" cy="136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Core areas*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Domain</a:t>
                      </a:r>
                      <a:r>
                        <a:rPr lang="en-US" sz="1000" baseline="0" dirty="0"/>
                        <a:t> **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Category #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Different systems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Introduction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340874">
                <a:tc>
                  <a:txBody>
                    <a:bodyPr/>
                    <a:lstStyle/>
                    <a:p>
                      <a:r>
                        <a:rPr lang="en-US" sz="1000" dirty="0"/>
                        <a:t>Categories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Cognitive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257" y="4414707"/>
            <a:ext cx="621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*Subtopic of importance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**  Cognitive, Psychomotor   or Affective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# Must know , Nice to know  &amp; Desire to know </a:t>
            </a:r>
          </a:p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( Table to be prepared as per the above format 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743" y="2266325"/>
            <a:ext cx="7347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74838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•  </a:t>
            </a:r>
            <a:r>
              <a:rPr lang="en-US" sz="2400" i="1" dirty="0" smtClean="0"/>
              <a:t>Types of Human Teeth </a:t>
            </a:r>
          </a:p>
          <a:p>
            <a:r>
              <a:rPr lang="en-US" sz="2400" i="1" dirty="0" smtClean="0"/>
              <a:t>• Sets of Teeth </a:t>
            </a:r>
          </a:p>
          <a:p>
            <a:r>
              <a:rPr lang="en-US" sz="2400" i="1" dirty="0" smtClean="0"/>
              <a:t>• Tooth Notation Systems </a:t>
            </a:r>
          </a:p>
          <a:p>
            <a:r>
              <a:rPr lang="en-US" sz="2400" i="1" dirty="0" smtClean="0"/>
              <a:t>• Nomenclature of Tooth Surfaces </a:t>
            </a:r>
          </a:p>
          <a:p>
            <a:r>
              <a:rPr lang="en-US" sz="2400" i="1" dirty="0" smtClean="0"/>
              <a:t>• Nomenclature Related to </a:t>
            </a:r>
            <a:r>
              <a:rPr lang="en-US" sz="2400" i="1" smtClean="0"/>
              <a:t>Dental Caries</a:t>
            </a:r>
            <a:endParaRPr lang="en-US" sz="2400" i="1" dirty="0" smtClean="0"/>
          </a:p>
          <a:p>
            <a:r>
              <a:rPr lang="en-US" sz="2400" i="1" dirty="0" smtClean="0"/>
              <a:t>• Nomenclature Related to </a:t>
            </a:r>
            <a:r>
              <a:rPr lang="en-US" sz="2400" i="1" dirty="0" err="1" smtClean="0"/>
              <a:t>Noncarious</a:t>
            </a:r>
            <a:r>
              <a:rPr lang="en-US" sz="2400" i="1" dirty="0" smtClean="0"/>
              <a:t> Defects of Teeth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/>
              <a:t>      NOMENCLATURE RELATED TO DENTAL CARIES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Dental Caries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defined as a microbiological disease of the hard structure of teeth, which results in localized demineralization of the inorganic substance and destruction of the organic substance of the tooth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Primary Caries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Denotes lesions 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unrestored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surfaces.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Secondary (Recurrent) Caries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Lesions developing adjacent or beneath existing restorations are referred to as ‘secondary’ or ‘recurrent’ caries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Residual Caries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Demineralized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tissue left in place before a restoration is placed. It can occur as a result of the clinician’s neglect or intentionally.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795" y="0"/>
            <a:ext cx="244320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250" y="1"/>
            <a:ext cx="2407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15200" y="1600201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Dental caries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2000" b="1" dirty="0"/>
              <a:t>        </a:t>
            </a:r>
          </a:p>
          <a:p>
            <a:pPr algn="just">
              <a:buNone/>
            </a:pPr>
            <a:r>
              <a:rPr lang="en-US" sz="2000" b="1" dirty="0"/>
              <a:t>          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Active Carious Lesion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lesion which is progressing is described as an active carious lesion.</a:t>
            </a:r>
          </a:p>
          <a:p>
            <a:pPr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Inactive/Arrested Carious Lesion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lesion that has formed and then not progressed is referred to as an ‘arrested’ or ‘inactive’ carious lesion. Arrested carious lesions are often characterized by a large open cavities which no longer retain food and become self-cleansing.</a:t>
            </a:r>
          </a:p>
          <a:p>
            <a:pPr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Pit and Fissure Caries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Pit and fissure caries describes caries which occurs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surface of posterior teeth,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lingual surfaces of molars and on lingual surfaces of maxillary incisors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Smooth Surface Caries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Smooth surface caries occurs on the gingival third of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lingual surfaces and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approximal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surfaces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18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Root Caries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Root caries occur on exposed root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cementum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dentin, usually following gingival recession: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Acute Dental Caries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Acute caries travels towards the pulp at a very fast speed.</a:t>
            </a:r>
          </a:p>
          <a:p>
            <a:pPr algn="just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Rampant Caries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name given to multiple active carious lesions occurring in the same patient, frequently involving surfaces of teeth that are usually caries-free. Rampant caries can be of following three types:</a:t>
            </a:r>
          </a:p>
          <a:p>
            <a:pPr algn="just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076"/>
            <a:ext cx="3176588" cy="21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Early childhood caries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a term used to describe dental caries presenting in the primary dentition of young children</a:t>
            </a:r>
          </a:p>
          <a:p>
            <a:pPr algn="just"/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Bottle caries or nursing caries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seen in the primary dentition of infants and young children as a consequence of sucking on a bottle or dummy containing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cariogenic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liquids. The clinical pattern is characteristic, with the four maxillary deciduous incisors most severely affected.</a:t>
            </a:r>
          </a:p>
          <a:p>
            <a:pPr algn="just"/>
            <a:r>
              <a:rPr lang="en-US" sz="2200" b="1" u="sng" dirty="0" err="1">
                <a:latin typeface="Times New Roman" pitchFamily="18" charset="0"/>
                <a:cs typeface="Times New Roman" pitchFamily="18" charset="0"/>
              </a:rPr>
              <a:t>Xerostomia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induced rampant caries is commonly seen after radiotherapy of malignant lesions of the jaws, as the salivary glands may be damaged by the radiation resulting in reduced salivary flow.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>
                <a:latin typeface="Times New Roman" pitchFamily="18" charset="0"/>
                <a:cs typeface="Times New Roman" pitchFamily="18" charset="0"/>
              </a:rPr>
              <a:t>Chronic Dental Caries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Chronic caries progresses very slowly towards the pulp. Such lesions appear dark in color and hard in consistency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NOMENCLATURE RELATED TO NON CARIOUS DEFECTS OF TEETH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 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Attrition</a:t>
            </a:r>
          </a:p>
          <a:p>
            <a:r>
              <a:rPr lang="en-US" sz="2000" dirty="0"/>
              <a:t>It is defined as a physiological, continuous, process resulting in loss of tooth structure from direct frictional forces between contacting teeth. It occurs both on </a:t>
            </a:r>
            <a:r>
              <a:rPr lang="en-US" sz="2000" dirty="0" err="1"/>
              <a:t>occlusal</a:t>
            </a:r>
            <a:r>
              <a:rPr lang="en-US" sz="2000" dirty="0"/>
              <a:t> and </a:t>
            </a:r>
            <a:r>
              <a:rPr lang="en-US" sz="2000" dirty="0" err="1"/>
              <a:t>approximal</a:t>
            </a:r>
            <a:r>
              <a:rPr lang="en-US" sz="2000" dirty="0"/>
              <a:t> surfaces. Attrition is accelerated by </a:t>
            </a:r>
            <a:r>
              <a:rPr lang="en-US" sz="2000" dirty="0" err="1"/>
              <a:t>parafunctional</a:t>
            </a:r>
            <a:r>
              <a:rPr lang="en-US" sz="2000" dirty="0"/>
              <a:t> </a:t>
            </a:r>
            <a:r>
              <a:rPr lang="en-US" sz="2000" dirty="0" err="1"/>
              <a:t>mandibular</a:t>
            </a:r>
            <a:r>
              <a:rPr lang="en-US" sz="2000" dirty="0"/>
              <a:t> movements, especially </a:t>
            </a:r>
            <a:r>
              <a:rPr lang="en-US" sz="2000" dirty="0" err="1"/>
              <a:t>bruxism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b="1" dirty="0"/>
              <a:t> 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Abrasion</a:t>
            </a:r>
          </a:p>
          <a:p>
            <a:r>
              <a:rPr lang="en-US" sz="2000" dirty="0"/>
              <a:t>It refers to the loss of tooth substance induced by mechanical wear other than that of mastication. Abrasion results in saucer-shaped or wedge-shaped indentations with a smooth, shiny surface</a:t>
            </a:r>
            <a:r>
              <a:rPr lang="en-US" sz="2000" b="1" dirty="0"/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419600"/>
            <a:ext cx="3481388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/>
              <a:t>    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Erosion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can be defined as a loss of tooth substance by a chemical process that does not involve known bacterial action. The eroded area appears smooth, hard and polished.</a:t>
            </a:r>
          </a:p>
          <a:p>
            <a:pPr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Abfraction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Abfractions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microfractures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which appear in the enamel and possibly the dentine caused by flexion of the cervical area of the tooth under heavy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loads.Abfraction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lesions usually appear as wedge-shaped defects with sharp line angles.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1003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Specific learning Objectives </vt:lpstr>
      <vt:lpstr>Content</vt:lpstr>
      <vt:lpstr>Slide 4</vt:lpstr>
      <vt:lpstr>Slide 5</vt:lpstr>
      <vt:lpstr>Slide 6</vt:lpstr>
      <vt:lpstr>Slide 7</vt:lpstr>
      <vt:lpstr>NOMENCLATURE RELATED TO NON CARIOUS DEFECTS OF TEETH</vt:lpstr>
      <vt:lpstr>Slide 9</vt:lpstr>
      <vt:lpstr>Slide 10</vt:lpstr>
      <vt:lpstr>Slide 11</vt:lpstr>
      <vt:lpstr>TAKE HOME MESSEGE/ FOR THE TOPIC COVERED (SUMMARY)  </vt:lpstr>
      <vt:lpstr>Question &amp; Answer Session</vt:lpstr>
      <vt:lpstr>REFERENCES  NAME OF THE BOOK WITH EDITION AND PAGE NUMBERS   ARTICLE ARE TO BE MENTIONED IF NEEDED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TOOTH NOMENCLATURE</dc:title>
  <dc:creator>test</dc:creator>
  <cp:lastModifiedBy>test</cp:lastModifiedBy>
  <cp:revision>37</cp:revision>
  <dcterms:created xsi:type="dcterms:W3CDTF">2022-07-11T03:41:50Z</dcterms:created>
  <dcterms:modified xsi:type="dcterms:W3CDTF">2023-04-18T07:09:54Z</dcterms:modified>
</cp:coreProperties>
</file>